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529C"/>
    <a:srgbClr val="EFDDD9"/>
    <a:srgbClr val="CB8F83"/>
    <a:srgbClr val="EAD1CC"/>
    <a:srgbClr val="D7AAA1"/>
    <a:srgbClr val="93EBE9"/>
    <a:srgbClr val="C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58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B32B2F-F65C-4E6C-AE0C-DD9A6996E8D3}" type="slidenum">
              <a:rPr lang="en-US"/>
              <a:pPr>
                <a:defRPr/>
              </a:pPr>
              <a:t>‹#›</a:t>
            </a:fld>
            <a:endParaRPr lang="en-US"/>
          </a:p>
        </p:txBody>
      </p:sp>
    </p:spTree>
    <p:extLst>
      <p:ext uri="{BB962C8B-B14F-4D97-AF65-F5344CB8AC3E}">
        <p14:creationId xmlns:p14="http://schemas.microsoft.com/office/powerpoint/2010/main" val="366686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14BF5C-9641-4639-B3AA-2553DFC5C80F}" type="slidenum">
              <a:rPr lang="en-US"/>
              <a:pPr>
                <a:defRPr/>
              </a:pPr>
              <a:t>‹#›</a:t>
            </a:fld>
            <a:endParaRPr lang="en-US"/>
          </a:p>
        </p:txBody>
      </p:sp>
    </p:spTree>
    <p:extLst>
      <p:ext uri="{BB962C8B-B14F-4D97-AF65-F5344CB8AC3E}">
        <p14:creationId xmlns:p14="http://schemas.microsoft.com/office/powerpoint/2010/main" val="398245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72F72D-0D6C-400E-9A9A-C5D967C8295D}" type="slidenum">
              <a:rPr lang="en-US"/>
              <a:pPr>
                <a:defRPr/>
              </a:pPr>
              <a:t>‹#›</a:t>
            </a:fld>
            <a:endParaRPr lang="en-US"/>
          </a:p>
        </p:txBody>
      </p:sp>
    </p:spTree>
    <p:extLst>
      <p:ext uri="{BB962C8B-B14F-4D97-AF65-F5344CB8AC3E}">
        <p14:creationId xmlns:p14="http://schemas.microsoft.com/office/powerpoint/2010/main" val="279148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326902-38EC-4239-A92C-6A3554146045}" type="slidenum">
              <a:rPr lang="en-US"/>
              <a:pPr>
                <a:defRPr/>
              </a:pPr>
              <a:t>‹#›</a:t>
            </a:fld>
            <a:endParaRPr lang="en-US"/>
          </a:p>
        </p:txBody>
      </p:sp>
    </p:spTree>
    <p:extLst>
      <p:ext uri="{BB962C8B-B14F-4D97-AF65-F5344CB8AC3E}">
        <p14:creationId xmlns:p14="http://schemas.microsoft.com/office/powerpoint/2010/main" val="364305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7C3759-3F66-453A-B867-23119380EE57}" type="slidenum">
              <a:rPr lang="en-US"/>
              <a:pPr>
                <a:defRPr/>
              </a:pPr>
              <a:t>‹#›</a:t>
            </a:fld>
            <a:endParaRPr lang="en-US"/>
          </a:p>
        </p:txBody>
      </p:sp>
    </p:spTree>
    <p:extLst>
      <p:ext uri="{BB962C8B-B14F-4D97-AF65-F5344CB8AC3E}">
        <p14:creationId xmlns:p14="http://schemas.microsoft.com/office/powerpoint/2010/main" val="122340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970343-DECF-4196-9280-EB6883C03A0F}" type="slidenum">
              <a:rPr lang="en-US"/>
              <a:pPr>
                <a:defRPr/>
              </a:pPr>
              <a:t>‹#›</a:t>
            </a:fld>
            <a:endParaRPr lang="en-US"/>
          </a:p>
        </p:txBody>
      </p:sp>
    </p:spTree>
    <p:extLst>
      <p:ext uri="{BB962C8B-B14F-4D97-AF65-F5344CB8AC3E}">
        <p14:creationId xmlns:p14="http://schemas.microsoft.com/office/powerpoint/2010/main" val="19956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8BE5FD-2E32-409A-B39B-0DDB34F28A5A}" type="slidenum">
              <a:rPr lang="en-US"/>
              <a:pPr>
                <a:defRPr/>
              </a:pPr>
              <a:t>‹#›</a:t>
            </a:fld>
            <a:endParaRPr lang="en-US"/>
          </a:p>
        </p:txBody>
      </p:sp>
    </p:spTree>
    <p:extLst>
      <p:ext uri="{BB962C8B-B14F-4D97-AF65-F5344CB8AC3E}">
        <p14:creationId xmlns:p14="http://schemas.microsoft.com/office/powerpoint/2010/main" val="45817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BC9AC6-73E1-4DA9-BB83-44BD436AB710}" type="slidenum">
              <a:rPr lang="en-US"/>
              <a:pPr>
                <a:defRPr/>
              </a:pPr>
              <a:t>‹#›</a:t>
            </a:fld>
            <a:endParaRPr lang="en-US"/>
          </a:p>
        </p:txBody>
      </p:sp>
    </p:spTree>
    <p:extLst>
      <p:ext uri="{BB962C8B-B14F-4D97-AF65-F5344CB8AC3E}">
        <p14:creationId xmlns:p14="http://schemas.microsoft.com/office/powerpoint/2010/main" val="244888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D7BDF0B-E2C0-4DF8-AFF2-87CFBA60B8BE}" type="slidenum">
              <a:rPr lang="en-US"/>
              <a:pPr>
                <a:defRPr/>
              </a:pPr>
              <a:t>‹#›</a:t>
            </a:fld>
            <a:endParaRPr lang="en-US"/>
          </a:p>
        </p:txBody>
      </p:sp>
    </p:spTree>
    <p:extLst>
      <p:ext uri="{BB962C8B-B14F-4D97-AF65-F5344CB8AC3E}">
        <p14:creationId xmlns:p14="http://schemas.microsoft.com/office/powerpoint/2010/main" val="115300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B94B8D-539B-4428-ACEC-7F5B73C59C1B}" type="slidenum">
              <a:rPr lang="en-US"/>
              <a:pPr>
                <a:defRPr/>
              </a:pPr>
              <a:t>‹#›</a:t>
            </a:fld>
            <a:endParaRPr lang="en-US"/>
          </a:p>
        </p:txBody>
      </p:sp>
    </p:spTree>
    <p:extLst>
      <p:ext uri="{BB962C8B-B14F-4D97-AF65-F5344CB8AC3E}">
        <p14:creationId xmlns:p14="http://schemas.microsoft.com/office/powerpoint/2010/main" val="184042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4759D5-93F2-47EB-A34F-63F06B203EBD}" type="slidenum">
              <a:rPr lang="en-US"/>
              <a:pPr>
                <a:defRPr/>
              </a:pPr>
              <a:t>‹#›</a:t>
            </a:fld>
            <a:endParaRPr lang="en-US"/>
          </a:p>
        </p:txBody>
      </p:sp>
    </p:spTree>
    <p:extLst>
      <p:ext uri="{BB962C8B-B14F-4D97-AF65-F5344CB8AC3E}">
        <p14:creationId xmlns:p14="http://schemas.microsoft.com/office/powerpoint/2010/main" val="272181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6343EA6-8408-4A2D-A181-89D0262901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4447745" y="1448164"/>
            <a:ext cx="457200" cy="390525"/>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011365" y="2596999"/>
            <a:ext cx="209550" cy="325438"/>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1905000" y="1981200"/>
            <a:ext cx="609600" cy="152400"/>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676345" y="2552884"/>
            <a:ext cx="201613" cy="413668"/>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069925" y="1903412"/>
            <a:ext cx="645075" cy="152400"/>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3011365" y="1485471"/>
            <a:ext cx="323850" cy="315913"/>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sp>
        <p:nvSpPr>
          <p:cNvPr id="2051" name="Rectangle 2"/>
          <p:cNvSpPr>
            <a:spLocks noGrp="1" noChangeArrowheads="1"/>
          </p:cNvSpPr>
          <p:nvPr>
            <p:ph type="ctrTitle"/>
          </p:nvPr>
        </p:nvSpPr>
        <p:spPr>
          <a:xfrm>
            <a:off x="0" y="0"/>
            <a:ext cx="9144000" cy="1089025"/>
          </a:xfrm>
        </p:spPr>
        <p:txBody>
          <a:bodyPr/>
          <a:lstStyle/>
          <a:p>
            <a:pPr eaLnBrk="1" hangingPunct="1"/>
            <a:r>
              <a:rPr lang="en-US" sz="2400" b="1" dirty="0" smtClean="0">
                <a:solidFill>
                  <a:srgbClr val="AE529C"/>
                </a:solidFill>
              </a:rPr>
              <a:t>FRENCH</a:t>
            </a:r>
            <a:br>
              <a:rPr lang="en-US" sz="2400" b="1" dirty="0" smtClean="0">
                <a:solidFill>
                  <a:srgbClr val="AE529C"/>
                </a:solidFill>
              </a:rPr>
            </a:br>
            <a:r>
              <a:rPr lang="en-US" sz="2400" b="1" dirty="0" smtClean="0">
                <a:solidFill>
                  <a:srgbClr val="AE529C"/>
                </a:solidFill>
              </a:rPr>
              <a:t>HIGH SCHOOL   FRENCH I</a:t>
            </a:r>
          </a:p>
        </p:txBody>
      </p:sp>
      <p:sp>
        <p:nvSpPr>
          <p:cNvPr id="2052" name="Oval 4"/>
          <p:cNvSpPr>
            <a:spLocks noChangeArrowheads="1"/>
          </p:cNvSpPr>
          <p:nvPr/>
        </p:nvSpPr>
        <p:spPr bwMode="auto">
          <a:xfrm>
            <a:off x="2344462" y="1600200"/>
            <a:ext cx="3048000" cy="1066800"/>
          </a:xfrm>
          <a:prstGeom prst="ellipse">
            <a:avLst/>
          </a:prstGeom>
          <a:solidFill>
            <a:srgbClr val="EFDDD9"/>
          </a:solidFill>
          <a:ln w="28575">
            <a:solidFill>
              <a:srgbClr val="AE529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solidFill>
                  <a:srgbClr val="AE529C"/>
                </a:solidFill>
              </a:rPr>
              <a:t>Preliminary TPRS</a:t>
            </a:r>
            <a:endParaRPr lang="en-US" sz="2000" b="1">
              <a:solidFill>
                <a:srgbClr val="AE529C"/>
              </a:solidFill>
              <a:cs typeface="Arial" charset="0"/>
            </a:endParaRPr>
          </a:p>
        </p:txBody>
      </p:sp>
      <p:sp>
        <p:nvSpPr>
          <p:cNvPr id="2053" name="Text Box 51"/>
          <p:cNvSpPr txBox="1">
            <a:spLocks noChangeArrowheads="1"/>
          </p:cNvSpPr>
          <p:nvPr/>
        </p:nvSpPr>
        <p:spPr bwMode="auto">
          <a:xfrm>
            <a:off x="5715000" y="16764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t>T.P.R.S. story</a:t>
            </a:r>
          </a:p>
        </p:txBody>
      </p:sp>
      <p:sp>
        <p:nvSpPr>
          <p:cNvPr id="2056" name="Text Box 71"/>
          <p:cNvSpPr txBox="1">
            <a:spLocks noChangeArrowheads="1"/>
          </p:cNvSpPr>
          <p:nvPr/>
        </p:nvSpPr>
        <p:spPr bwMode="auto">
          <a:xfrm>
            <a:off x="2014904" y="2931595"/>
            <a:ext cx="15240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t>Cognates</a:t>
            </a:r>
          </a:p>
        </p:txBody>
      </p:sp>
      <p:sp>
        <p:nvSpPr>
          <p:cNvPr id="2057" name="Text Box 95"/>
          <p:cNvSpPr txBox="1">
            <a:spLocks noChangeArrowheads="1"/>
          </p:cNvSpPr>
          <p:nvPr/>
        </p:nvSpPr>
        <p:spPr bwMode="auto">
          <a:xfrm>
            <a:off x="1606062" y="989011"/>
            <a:ext cx="2209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dirty="0"/>
              <a:t>Introduction </a:t>
            </a:r>
            <a:r>
              <a:rPr lang="en-US" sz="1400" b="1"/>
              <a:t>to </a:t>
            </a:r>
            <a:r>
              <a:rPr lang="en-US" sz="1400" b="1" smtClean="0"/>
              <a:t>Basic </a:t>
            </a:r>
            <a:r>
              <a:rPr lang="en-US" sz="1400" b="1" dirty="0"/>
              <a:t>French</a:t>
            </a:r>
            <a:endParaRPr lang="en-US" sz="1400" b="1" dirty="0">
              <a:cs typeface="Arial" charset="0"/>
            </a:endParaRPr>
          </a:p>
        </p:txBody>
      </p:sp>
      <p:sp>
        <p:nvSpPr>
          <p:cNvPr id="2059" name="Text Box 99"/>
          <p:cNvSpPr txBox="1">
            <a:spLocks noChangeArrowheads="1"/>
          </p:cNvSpPr>
          <p:nvPr/>
        </p:nvSpPr>
        <p:spPr bwMode="auto">
          <a:xfrm>
            <a:off x="486354" y="1637565"/>
            <a:ext cx="1828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dirty="0"/>
              <a:t>Weather, Date, Time</a:t>
            </a:r>
          </a:p>
        </p:txBody>
      </p:sp>
      <p:sp>
        <p:nvSpPr>
          <p:cNvPr id="2060" name="Text Box 100"/>
          <p:cNvSpPr txBox="1">
            <a:spLocks noChangeArrowheads="1"/>
          </p:cNvSpPr>
          <p:nvPr/>
        </p:nvSpPr>
        <p:spPr bwMode="auto">
          <a:xfrm>
            <a:off x="4419600" y="2937183"/>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t>ABC’s</a:t>
            </a:r>
          </a:p>
        </p:txBody>
      </p:sp>
      <p:sp>
        <p:nvSpPr>
          <p:cNvPr id="2061" name="Text Box 101"/>
          <p:cNvSpPr txBox="1">
            <a:spLocks noChangeArrowheads="1"/>
          </p:cNvSpPr>
          <p:nvPr/>
        </p:nvSpPr>
        <p:spPr bwMode="auto">
          <a:xfrm>
            <a:off x="4191000" y="1009036"/>
            <a:ext cx="19812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a:t>Numbers 1-100</a:t>
            </a:r>
          </a:p>
        </p:txBody>
      </p:sp>
      <p:sp>
        <p:nvSpPr>
          <p:cNvPr id="2064" name="Text Box 107"/>
          <p:cNvSpPr txBox="1">
            <a:spLocks noChangeArrowheads="1"/>
          </p:cNvSpPr>
          <p:nvPr/>
        </p:nvSpPr>
        <p:spPr bwMode="auto">
          <a:xfrm>
            <a:off x="291610" y="3260178"/>
            <a:ext cx="8623789" cy="3508653"/>
          </a:xfrm>
          <a:prstGeom prst="rect">
            <a:avLst/>
          </a:prstGeom>
          <a:noFill/>
          <a:ln w="9525">
            <a:solidFill>
              <a:srgbClr val="AE529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t>Essential Understandings/Learning Goals:</a:t>
            </a:r>
          </a:p>
          <a:p>
            <a:pPr marL="457200" indent="-457200"/>
            <a:r>
              <a:rPr lang="en-US" sz="1000" b="1" dirty="0" smtClean="0"/>
              <a:t>R1.1 </a:t>
            </a:r>
            <a:r>
              <a:rPr lang="en-US" sz="1000" dirty="0" smtClean="0"/>
              <a:t>	Identify main ideas in developmentally appropriate oral/visual narratives based on familiar themes and highly predictable contexts with visual or graphic support.</a:t>
            </a:r>
            <a:endParaRPr lang="en-US" sz="1000" dirty="0"/>
          </a:p>
          <a:p>
            <a:pPr marL="457200" indent="-457200"/>
            <a:r>
              <a:rPr lang="en-US" sz="1000" b="1" dirty="0" smtClean="0"/>
              <a:t>R2.2</a:t>
            </a:r>
            <a:r>
              <a:rPr lang="en-US" sz="1000" dirty="0" smtClean="0"/>
              <a:t>	Recognize that cognates and previously learned structures enhance comprehension of spoken and written language.</a:t>
            </a:r>
          </a:p>
          <a:p>
            <a:pPr marL="457200" indent="-457200"/>
            <a:r>
              <a:rPr lang="en-US" sz="1000" b="1" dirty="0" smtClean="0"/>
              <a:t>R2.3</a:t>
            </a:r>
            <a:r>
              <a:rPr lang="en-US" sz="1000" dirty="0" smtClean="0"/>
              <a:t>	Identify and appreciate differences in cultural perspectives within a defined range of topics.</a:t>
            </a:r>
            <a:endParaRPr lang="en-US" sz="1000" dirty="0"/>
          </a:p>
          <a:p>
            <a:pPr marL="457200" indent="-457200"/>
            <a:r>
              <a:rPr lang="en-US" sz="1000" b="1" dirty="0" smtClean="0"/>
              <a:t>W5.1b </a:t>
            </a:r>
            <a:r>
              <a:rPr lang="en-US" sz="1000" dirty="0" smtClean="0"/>
              <a:t>  Use simple sentences on very familiar topics to write short notes, messages and brief reports about themselves, people and things in their environment.</a:t>
            </a:r>
          </a:p>
          <a:p>
            <a:pPr marL="457200" indent="-457200"/>
            <a:r>
              <a:rPr lang="en-US" sz="1000" b="1" dirty="0" smtClean="0"/>
              <a:t>W5.1c</a:t>
            </a:r>
            <a:r>
              <a:rPr lang="en-US" sz="1000" dirty="0" smtClean="0"/>
              <a:t>	Use simple sentences on very familiar topics to write illustrated stories about activities or events in their environment.</a:t>
            </a:r>
            <a:endParaRPr lang="en-US" sz="1000" dirty="0"/>
          </a:p>
          <a:p>
            <a:pPr marL="457200" indent="-457200"/>
            <a:r>
              <a:rPr lang="en-US" sz="1000" b="1" dirty="0" smtClean="0"/>
              <a:t>W8.2</a:t>
            </a:r>
            <a:r>
              <a:rPr lang="en-US" sz="1000" dirty="0" smtClean="0"/>
              <a:t>     Write a response to video or text prompts.</a:t>
            </a:r>
          </a:p>
          <a:p>
            <a:pPr marL="457200" indent="-457200"/>
            <a:r>
              <a:rPr lang="en-US" sz="1000" b="1" dirty="0" smtClean="0"/>
              <a:t>W8.3</a:t>
            </a:r>
            <a:r>
              <a:rPr lang="en-US" sz="1000" dirty="0" smtClean="0"/>
              <a:t>	Research, organize, and present a topic given an outline, template or graphic source.</a:t>
            </a:r>
          </a:p>
          <a:p>
            <a:pPr marL="457200" indent="-457200"/>
            <a:r>
              <a:rPr lang="en-US" sz="1000" b="1" dirty="0" smtClean="0"/>
              <a:t>SL9.1</a:t>
            </a:r>
            <a:r>
              <a:rPr lang="en-US" sz="1000" dirty="0" smtClean="0"/>
              <a:t>	During highly predictable interactions on very familiar topics, communicate by using basic statements. Communication often requires support from others to maintain the conversation and obtain comprehensibility. Demonstrate limited awareness of and imitate some culturally-appropriate behaviors.</a:t>
            </a:r>
          </a:p>
          <a:p>
            <a:pPr marL="457200" indent="-457200"/>
            <a:r>
              <a:rPr lang="en-US" sz="1000" b="1" dirty="0" smtClean="0"/>
              <a:t>SL9.3</a:t>
            </a:r>
            <a:r>
              <a:rPr lang="en-US" sz="1000" dirty="0" smtClean="0"/>
              <a:t>	Give and follow simple instructions to participate in meaningful activities within and across cultures.</a:t>
            </a:r>
          </a:p>
          <a:p>
            <a:pPr marL="457200" indent="-457200"/>
            <a:r>
              <a:rPr lang="en-US" sz="1000" b="1" dirty="0" smtClean="0"/>
              <a:t>SL9.4</a:t>
            </a:r>
            <a:r>
              <a:rPr lang="en-US" sz="1000" dirty="0" smtClean="0"/>
              <a:t>	Ask and answer questions about topics, such as family, school events, and celebrations in person or via letters, email and multimedia.</a:t>
            </a:r>
          </a:p>
          <a:p>
            <a:pPr marL="457200" indent="-457200"/>
            <a:r>
              <a:rPr lang="en-US" sz="1000" b="1" dirty="0" smtClean="0"/>
              <a:t>SL9.6</a:t>
            </a:r>
            <a:r>
              <a:rPr lang="en-US" sz="1000" dirty="0" smtClean="0"/>
              <a:t>	Interpret visual or auditory cues of the target language, such as gestures or intonation.</a:t>
            </a:r>
          </a:p>
          <a:p>
            <a:pPr marL="457200" indent="-457200"/>
            <a:r>
              <a:rPr lang="en-US" sz="1000" b="1" dirty="0" smtClean="0"/>
              <a:t>SL10.1</a:t>
            </a:r>
            <a:r>
              <a:rPr lang="en-US" sz="1000" dirty="0" smtClean="0"/>
              <a:t>	Communicate one’s message when presenting rehearsed material on familiar topics. </a:t>
            </a:r>
          </a:p>
          <a:p>
            <a:pPr marL="457200" indent="-457200"/>
            <a:r>
              <a:rPr lang="en-US" sz="1000" b="1" dirty="0" smtClean="0"/>
              <a:t>SL10.3</a:t>
            </a:r>
            <a:r>
              <a:rPr lang="en-US" sz="1000" dirty="0" smtClean="0"/>
              <a:t>	Develop a simple presentation on familiar topics keeping audience, context, and purpose in mind.     </a:t>
            </a:r>
            <a:endParaRPr lang="en-US" sz="1000" dirty="0"/>
          </a:p>
          <a:p>
            <a:pPr marL="457200" indent="-457200"/>
            <a:r>
              <a:rPr lang="en-US" sz="1000" b="1" dirty="0" smtClean="0"/>
              <a:t>L11.1</a:t>
            </a:r>
            <a:r>
              <a:rPr lang="en-US" sz="1000" dirty="0" smtClean="0"/>
              <a:t>	Demonstrate command of conventions of standard (French) grammar and usage.  Demonstrate command of conventions of standard (French) capitalization, punctuation, and spelling.</a:t>
            </a:r>
          </a:p>
          <a:p>
            <a:pPr marL="457200" indent="-457200"/>
            <a:r>
              <a:rPr lang="en-US" sz="1000" b="1" dirty="0" smtClean="0"/>
              <a:t>L </a:t>
            </a:r>
            <a:r>
              <a:rPr lang="en-US" sz="1000" b="1" dirty="0"/>
              <a:t>11.3 </a:t>
            </a:r>
            <a:r>
              <a:rPr lang="en-US" sz="1000" dirty="0" smtClean="0"/>
              <a:t>	Use of context clues, analyze meaningful word parts, consult reference materials. Demonstrate understanding of figurative, word relationships, nuances. Acquire and use range of academic and domain-specific words/phrases.</a:t>
            </a:r>
            <a:endParaRPr lang="en-US" sz="1000" dirty="0"/>
          </a:p>
        </p:txBody>
      </p:sp>
      <p:sp>
        <p:nvSpPr>
          <p:cNvPr id="2065" name="Text Box 107"/>
          <p:cNvSpPr txBox="1">
            <a:spLocks noChangeArrowheads="1"/>
          </p:cNvSpPr>
          <p:nvPr/>
        </p:nvSpPr>
        <p:spPr bwMode="auto">
          <a:xfrm>
            <a:off x="7010400" y="159024"/>
            <a:ext cx="1981200" cy="2893100"/>
          </a:xfrm>
          <a:prstGeom prst="rect">
            <a:avLst/>
          </a:prstGeom>
          <a:noFill/>
          <a:ln w="9525">
            <a:solidFill>
              <a:srgbClr val="AE529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t>Vocabulary:</a:t>
            </a:r>
          </a:p>
          <a:p>
            <a:r>
              <a:rPr lang="en-US" sz="1000" dirty="0"/>
              <a:t>Numbers (</a:t>
            </a:r>
            <a:r>
              <a:rPr lang="en-US" sz="1000" dirty="0" smtClean="0"/>
              <a:t>1-100)</a:t>
            </a:r>
          </a:p>
          <a:p>
            <a:r>
              <a:rPr lang="en-US" sz="1000" dirty="0" smtClean="0"/>
              <a:t>Colors</a:t>
            </a:r>
          </a:p>
          <a:p>
            <a:r>
              <a:rPr lang="en-US" sz="1000" dirty="0" smtClean="0"/>
              <a:t>Alphabet</a:t>
            </a:r>
          </a:p>
          <a:p>
            <a:r>
              <a:rPr lang="en-US" sz="1000" dirty="0" smtClean="0"/>
              <a:t>Greetings/Introductions</a:t>
            </a:r>
          </a:p>
          <a:p>
            <a:r>
              <a:rPr lang="en-US" sz="1000" dirty="0" smtClean="0"/>
              <a:t>Cognates</a:t>
            </a:r>
          </a:p>
          <a:p>
            <a:r>
              <a:rPr lang="en-US" sz="1000" dirty="0" smtClean="0"/>
              <a:t>Common Sayings</a:t>
            </a:r>
          </a:p>
          <a:p>
            <a:r>
              <a:rPr lang="en-US" sz="1000" dirty="0" smtClean="0"/>
              <a:t>Commands</a:t>
            </a:r>
          </a:p>
          <a:p>
            <a:r>
              <a:rPr lang="en-US" sz="1000" dirty="0" smtClean="0"/>
              <a:t>Telling time</a:t>
            </a:r>
          </a:p>
          <a:p>
            <a:r>
              <a:rPr lang="en-US" sz="1000" dirty="0" smtClean="0"/>
              <a:t>Origin vocabulary</a:t>
            </a:r>
          </a:p>
          <a:p>
            <a:r>
              <a:rPr lang="en-US" sz="1000" dirty="0" smtClean="0"/>
              <a:t>Weather</a:t>
            </a:r>
          </a:p>
          <a:p>
            <a:r>
              <a:rPr lang="en-US" sz="1000" dirty="0" smtClean="0"/>
              <a:t>Classroom phrases</a:t>
            </a:r>
          </a:p>
          <a:p>
            <a:r>
              <a:rPr lang="en-US" sz="1000" dirty="0" smtClean="0"/>
              <a:t>Body Parts</a:t>
            </a:r>
          </a:p>
          <a:p>
            <a:r>
              <a:rPr lang="en-US" sz="1000" dirty="0" smtClean="0"/>
              <a:t>Prepositions</a:t>
            </a:r>
          </a:p>
          <a:p>
            <a:r>
              <a:rPr lang="en-US" sz="1000" dirty="0" smtClean="0"/>
              <a:t>Classroom </a:t>
            </a:r>
            <a:r>
              <a:rPr lang="en-US" sz="1000" dirty="0"/>
              <a:t>&amp; Home </a:t>
            </a:r>
            <a:r>
              <a:rPr lang="en-US" sz="1000" dirty="0" smtClean="0"/>
              <a:t>objects</a:t>
            </a:r>
          </a:p>
          <a:p>
            <a:r>
              <a:rPr lang="en-US" sz="1000" dirty="0" smtClean="0"/>
              <a:t>Shapes</a:t>
            </a:r>
          </a:p>
          <a:p>
            <a:r>
              <a:rPr lang="en-US" sz="1000" dirty="0" smtClean="0"/>
              <a:t>Adjectives</a:t>
            </a:r>
          </a:p>
          <a:p>
            <a:r>
              <a:rPr lang="en-US" sz="1000" dirty="0" smtClean="0"/>
              <a:t>TPRS </a:t>
            </a:r>
            <a:r>
              <a:rPr lang="en-US" sz="1000" dirty="0"/>
              <a:t>Story Vocabulary</a:t>
            </a:r>
            <a:endParaRPr lang="en-US"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417</TotalTime>
  <Words>56</Words>
  <Application>Microsoft Office PowerPoint</Application>
  <PresentationFormat>On-screen Show (4:3)</PresentationFormat>
  <Paragraphs>42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FRENCH HIGH SCHOOL   FRENCH I</vt:lpstr>
    </vt:vector>
  </TitlesOfParts>
  <Company>Tolland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GRADES THREE AND FOUR PHYSICAL EDUCATION</dc:title>
  <dc:creator>SJL</dc:creator>
  <cp:lastModifiedBy>Marjorie Francolini</cp:lastModifiedBy>
  <cp:revision>47</cp:revision>
  <dcterms:created xsi:type="dcterms:W3CDTF">2007-05-08T17:59:18Z</dcterms:created>
  <dcterms:modified xsi:type="dcterms:W3CDTF">2013-05-28T16:52:26Z</dcterms:modified>
</cp:coreProperties>
</file>